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4" r:id="rId1"/>
  </p:sldMasterIdLst>
  <p:notesMasterIdLst>
    <p:notesMasterId r:id="rId20"/>
  </p:notesMasterIdLst>
  <p:handoutMasterIdLst>
    <p:handoutMasterId r:id="rId21"/>
  </p:handoutMasterIdLst>
  <p:sldIdLst>
    <p:sldId id="256" r:id="rId2"/>
    <p:sldId id="296" r:id="rId3"/>
    <p:sldId id="297" r:id="rId4"/>
    <p:sldId id="299" r:id="rId5"/>
    <p:sldId id="258" r:id="rId6"/>
    <p:sldId id="301" r:id="rId7"/>
    <p:sldId id="308" r:id="rId8"/>
    <p:sldId id="305" r:id="rId9"/>
    <p:sldId id="298" r:id="rId10"/>
    <p:sldId id="307" r:id="rId11"/>
    <p:sldId id="300" r:id="rId12"/>
    <p:sldId id="306" r:id="rId13"/>
    <p:sldId id="309" r:id="rId14"/>
    <p:sldId id="310" r:id="rId15"/>
    <p:sldId id="311" r:id="rId16"/>
    <p:sldId id="312" r:id="rId17"/>
    <p:sldId id="313" r:id="rId18"/>
    <p:sldId id="314" r:id="rId19"/>
  </p:sldIdLst>
  <p:sldSz cx="9144000" cy="6858000" type="screen4x3"/>
  <p:notesSz cx="6997700" cy="9283700"/>
  <p:defaultTextStyle>
    <a:defPPr>
      <a:defRPr lang="en-US"/>
    </a:defPPr>
    <a:lvl1pPr algn="ctr" rtl="0" fontAlgn="base">
      <a:spcBef>
        <a:spcPct val="20000"/>
      </a:spcBef>
      <a:spcAft>
        <a:spcPct val="0"/>
      </a:spcAft>
      <a:buChar char="•"/>
      <a:defRPr sz="3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20000"/>
      </a:spcBef>
      <a:spcAft>
        <a:spcPct val="0"/>
      </a:spcAft>
      <a:buChar char="•"/>
      <a:defRPr sz="3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20000"/>
      </a:spcBef>
      <a:spcAft>
        <a:spcPct val="0"/>
      </a:spcAft>
      <a:buChar char="•"/>
      <a:defRPr sz="3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20000"/>
      </a:spcBef>
      <a:spcAft>
        <a:spcPct val="0"/>
      </a:spcAft>
      <a:buChar char="•"/>
      <a:defRPr sz="3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20000"/>
      </a:spcBef>
      <a:spcAft>
        <a:spcPct val="0"/>
      </a:spcAft>
      <a:buChar char="•"/>
      <a:defRPr sz="3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000"/>
    <a:srgbClr val="FF99FF"/>
    <a:srgbClr val="CC99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78" autoAdjust="0"/>
    <p:restoredTop sz="94595" autoAdjust="0"/>
  </p:normalViewPr>
  <p:slideViewPr>
    <p:cSldViewPr>
      <p:cViewPr>
        <p:scale>
          <a:sx n="75" d="100"/>
          <a:sy n="75" d="100"/>
        </p:scale>
        <p:origin x="-660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75" d="100"/>
          <a:sy n="75" d="100"/>
        </p:scale>
        <p:origin x="-1404" y="-72"/>
      </p:cViewPr>
      <p:guideLst>
        <p:guide orient="horz" pos="2924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025" tIns="46514" rIns="93025" bIns="46514" numCol="1" anchor="t" anchorCtr="0" compatLnSpc="1">
            <a:prstTxWarp prst="textNoShape">
              <a:avLst/>
            </a:prstTxWarp>
          </a:bodyPr>
          <a:lstStyle>
            <a:lvl1pPr algn="l" defTabSz="930275">
              <a:buFontTx/>
              <a:buNone/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76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025" tIns="46514" rIns="93025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buFontTx/>
              <a:buNone/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76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025" tIns="46514" rIns="93025" bIns="46514" numCol="1" anchor="b" anchorCtr="0" compatLnSpc="1">
            <a:prstTxWarp prst="textNoShape">
              <a:avLst/>
            </a:prstTxWarp>
          </a:bodyPr>
          <a:lstStyle>
            <a:lvl1pPr algn="l" defTabSz="930275">
              <a:buFontTx/>
              <a:buNone/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76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025" tIns="46514" rIns="93025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buFontTx/>
              <a:buNone/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A88EA5B9-32EA-40F7-85F3-FCEF06BEF4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629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504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025" tIns="46514" rIns="93025" bIns="46514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buFontTx/>
              <a:buNone/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1507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79513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2506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33975" cy="417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025" tIns="46514" rIns="93025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62507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025" tIns="46514" rIns="93025" bIns="46514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buFontTx/>
              <a:buNone/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6250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025" tIns="46514" rIns="93025" bIns="46514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buFontTx/>
              <a:buNone/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6250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3025" tIns="46514" rIns="93025" bIns="46514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buFontTx/>
              <a:buNone/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577C6079-F31B-4454-A2AF-0812805912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54266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blackWhite">
          <a:xfrm>
            <a:off x="1600200" y="-2209800"/>
            <a:ext cx="9144000" cy="9067800"/>
          </a:xfrm>
          <a:prstGeom prst="diamond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kumimoji="1" lang="en-US" altLang="en-US" smtClean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kumimoji="1" lang="en-US" altLang="en-US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3810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  <a:defRPr/>
            </a:pPr>
            <a:endParaRPr lang="en-US" altLang="en-US" smtClean="0"/>
          </a:p>
        </p:txBody>
      </p:sp>
      <p:sp>
        <p:nvSpPr>
          <p:cNvPr id="39526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14400" y="1828800"/>
            <a:ext cx="7772400" cy="1143000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9527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276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5D282-0F86-4CB8-A78E-7229A493D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1564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03035-DC20-4049-9E60-AF31C8A982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7166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18859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55054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2D3A1-CF0D-487D-9530-3B54C51627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2672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543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762500" y="2286000"/>
            <a:ext cx="3695700" cy="1752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762500" y="4191000"/>
            <a:ext cx="3695700" cy="1752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FF1BB-853A-4835-8EAF-2A4B078D5F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3867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543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4400" y="2286000"/>
            <a:ext cx="7543800" cy="36576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21455-4AFD-4203-9171-3D76AEDAE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0065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4DFB1-DCCE-4A80-88D6-6971C9E004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7360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61B38-2AE4-4FEF-BF51-C0CC7C5460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2869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2286000"/>
            <a:ext cx="36957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BB740-B4B4-4217-85FA-F0BEF453EC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0472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EE97E-0D26-4BC3-83DD-902205D194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9123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8E939-F1FD-4715-927D-DB87973DDE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43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C2C9F-9A1D-460F-8F80-B0475DF2BF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6452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D098A-8FEA-41A7-851F-57F61AF8FC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51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13C97-534E-4DF9-8F6C-02C9D47F11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464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/>
        </p:nvSpPr>
        <p:spPr bwMode="blackWhite">
          <a:xfrm>
            <a:off x="1600200" y="-2209800"/>
            <a:ext cx="9144000" cy="9067800"/>
          </a:xfrm>
          <a:prstGeom prst="diamond">
            <a:avLst/>
          </a:prstGeom>
          <a:gradFill rotWithShape="0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kumimoji="1" lang="en-US" altLang="en-US" smtClean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381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kumimoji="1" lang="en-US" altLang="en-US" smtClean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3810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en-US" smtClean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86000"/>
            <a:ext cx="75438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81320" dir="2319588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 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  <a:p>
            <a:pPr lvl="3"/>
            <a:endParaRPr lang="en-US" altLang="en-US" smtClean="0"/>
          </a:p>
        </p:txBody>
      </p:sp>
      <p:sp>
        <p:nvSpPr>
          <p:cNvPr id="39424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096000"/>
            <a:ext cx="2286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424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096000"/>
            <a:ext cx="4343400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4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424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29400" y="6400800"/>
            <a:ext cx="2286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400"/>
            </a:lvl1pPr>
          </a:lstStyle>
          <a:p>
            <a:pPr>
              <a:defRPr/>
            </a:pPr>
            <a:fld id="{3D1D2E05-C892-4B92-8380-E0357D530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5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lr>
          <a:schemeClr val="tx1"/>
        </a:buClr>
        <a:buChar char="•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40000"/>
        </a:spcBef>
        <a:spcAft>
          <a:spcPct val="0"/>
        </a:spcAft>
        <a:buClr>
          <a:schemeClr val="tx1"/>
        </a:buClr>
        <a:buChar char="–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5000"/>
        </a:lnSpc>
        <a:spcBef>
          <a:spcPct val="35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75000"/>
        </a:lnSpc>
        <a:spcBef>
          <a:spcPct val="30000"/>
        </a:spcBef>
        <a:spcAft>
          <a:spcPct val="0"/>
        </a:spcAft>
        <a:buClr>
          <a:schemeClr val="tx1"/>
        </a:buClr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8"/>
          <p:cNvSpPr>
            <a:spLocks noGrp="1" noChangeArrowheads="1"/>
          </p:cNvSpPr>
          <p:nvPr>
            <p:ph type="title"/>
          </p:nvPr>
        </p:nvSpPr>
        <p:spPr>
          <a:xfrm>
            <a:off x="914400" y="609600"/>
            <a:ext cx="8077200" cy="2362200"/>
          </a:xfrm>
        </p:spPr>
        <p:txBody>
          <a:bodyPr/>
          <a:lstStyle/>
          <a:p>
            <a:pPr algn="ctr" eaLnBrk="1" hangingPunct="1"/>
            <a:r>
              <a:rPr kumimoji="1" lang="en-US" altLang="en-US" sz="5400" smtClean="0">
                <a:latin typeface="Times New Roman" pitchFamily="18" charset="0"/>
              </a:rPr>
              <a:t>Best Strategy Using Excel With Elliott Data</a:t>
            </a:r>
            <a:r>
              <a:rPr kumimoji="1" lang="en-US" altLang="en-US" sz="4800" smtClean="0">
                <a:latin typeface="Times New Roman" pitchFamily="18" charset="0"/>
              </a:rPr>
              <a:t/>
            </a:r>
            <a:br>
              <a:rPr kumimoji="1" lang="en-US" altLang="en-US" sz="4800" smtClean="0">
                <a:latin typeface="Times New Roman" pitchFamily="18" charset="0"/>
              </a:rPr>
            </a:br>
            <a:endParaRPr kumimoji="1" lang="en-US" altLang="en-US" sz="4800" smtClean="0">
              <a:latin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3429000"/>
            <a:ext cx="3695700" cy="3124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2600" smtClean="0"/>
              <a:t>                                    </a:t>
            </a:r>
            <a:endParaRPr lang="en-US" altLang="en-US" sz="3200" smtClean="0"/>
          </a:p>
          <a:p>
            <a:pPr eaLnBrk="1" hangingPunct="1">
              <a:buFontTx/>
              <a:buNone/>
            </a:pPr>
            <a:endParaRPr lang="en-US" altLang="en-US" sz="2600" smtClean="0"/>
          </a:p>
          <a:p>
            <a:pPr eaLnBrk="1" hangingPunct="1">
              <a:buFontTx/>
              <a:buNone/>
            </a:pPr>
            <a:r>
              <a:rPr lang="en-US" altLang="en-US" sz="2600" smtClean="0"/>
              <a:t>Roger Sueng</a:t>
            </a:r>
          </a:p>
          <a:p>
            <a:pPr eaLnBrk="1" hangingPunct="1">
              <a:buFontTx/>
              <a:buNone/>
            </a:pPr>
            <a:r>
              <a:rPr lang="en-US" altLang="en-US" sz="2600" smtClean="0"/>
              <a:t>Netcellent System, Inc.</a:t>
            </a:r>
          </a:p>
        </p:txBody>
      </p:sp>
      <p:graphicFrame>
        <p:nvGraphicFramePr>
          <p:cNvPr id="397328" name="Group 16"/>
          <p:cNvGraphicFramePr>
            <a:graphicFrameLocks noGrp="1"/>
          </p:cNvGraphicFramePr>
          <p:nvPr>
            <p:ph sz="quarter" idx="2"/>
          </p:nvPr>
        </p:nvGraphicFramePr>
        <p:xfrm>
          <a:off x="4724400" y="2971800"/>
          <a:ext cx="3695700" cy="1752600"/>
        </p:xfrm>
        <a:graphic>
          <a:graphicData uri="http://schemas.openxmlformats.org/drawingml/2006/table">
            <a:tbl>
              <a:tblPr/>
              <a:tblGrid>
                <a:gridCol w="3695700"/>
              </a:tblGrid>
              <a:tr h="1752600">
                <a:tc>
                  <a:txBody>
                    <a:bodyPr/>
                    <a:lstStyle>
                      <a:lvl1pPr marL="342900" indent="-342900" algn="l">
                        <a:spcBef>
                          <a:spcPct val="60000"/>
                        </a:spcBef>
                        <a:buClr>
                          <a:schemeClr val="tx1"/>
                        </a:buClr>
                        <a:defRPr sz="26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>
                        <a:spcBef>
                          <a:spcPct val="40000"/>
                        </a:spcBef>
                        <a:buClr>
                          <a:schemeClr val="tx1"/>
                        </a:buClr>
                        <a:defRPr sz="22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>
                        <a:lnSpc>
                          <a:spcPct val="95000"/>
                        </a:lnSpc>
                        <a:spcBef>
                          <a:spcPct val="35000"/>
                        </a:spcBef>
                        <a:buClr>
                          <a:schemeClr val="tx1"/>
                        </a:buClr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>
                        <a:lnSpc>
                          <a:spcPct val="75000"/>
                        </a:lnSpc>
                        <a:spcBef>
                          <a:spcPct val="3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>
                        <a:lnSpc>
                          <a:spcPct val="75000"/>
                        </a:lnSpc>
                        <a:spcBef>
                          <a:spcPct val="30000"/>
                        </a:spcBef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fontAlgn="base">
                        <a:lnSpc>
                          <a:spcPct val="7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fontAlgn="base">
                        <a:lnSpc>
                          <a:spcPct val="7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fontAlgn="base">
                        <a:lnSpc>
                          <a:spcPct val="7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fontAlgn="base">
                        <a:lnSpc>
                          <a:spcPct val="75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Incorrect date conversion</a:t>
            </a:r>
            <a:br>
              <a:rPr lang="en-US" altLang="en-US" smtClean="0"/>
            </a:br>
            <a:r>
              <a:rPr lang="en-US" altLang="en-US" smtClean="0"/>
              <a:t>=MM&amp;”/”&amp;DD&amp;”/”&amp;YYYY from YYYYMMDD to MM/DD/YYYY</a:t>
            </a:r>
            <a:br>
              <a:rPr lang="en-US" altLang="en-US" smtClean="0"/>
            </a:br>
            <a:endParaRPr lang="en-US" altLang="en-US" smtClean="0"/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2362200"/>
            <a:ext cx="6553200" cy="3856038"/>
          </a:xfrm>
          <a:noFill/>
          <a:extLst>
            <a:ext uri="{91240B29-F687-4F45-9708-019B960494DF}">
              <a14:hiddenLine xmlns:a14="http://schemas.microsoft.com/office/drawing/2010/main" w="50800" cap="flat" cmpd="sng" algn="ctr">
                <a:solidFill>
                  <a:schemeClr val="tx2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1447800" y="2514600"/>
            <a:ext cx="5943600" cy="6858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  <a:headEnd type="none" w="med" len="med"/>
            <a:tailEnd type="triangl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Month, Year Conversion from DD/MM/YYYY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Month</a:t>
            </a:r>
          </a:p>
          <a:p>
            <a:pPr lvl="1"/>
            <a:r>
              <a:rPr lang="en-US" altLang="en-US" smtClean="0"/>
              <a:t>Serial Numeric: = Month (source_cell)</a:t>
            </a:r>
          </a:p>
          <a:p>
            <a:pPr lvl="1"/>
            <a:r>
              <a:rPr lang="en-US" altLang="en-US" smtClean="0"/>
              <a:t>Text Name: = Month (source_cell, “mmm”)</a:t>
            </a:r>
          </a:p>
          <a:p>
            <a:r>
              <a:rPr lang="en-US" altLang="en-US" smtClean="0"/>
              <a:t>Year</a:t>
            </a:r>
          </a:p>
          <a:p>
            <a:pPr lvl="1"/>
            <a:r>
              <a:rPr lang="en-US" altLang="en-US" smtClean="0"/>
              <a:t>Serial Numeric: = Year (source_cell)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543800" cy="1143000"/>
          </a:xfrm>
        </p:spPr>
        <p:txBody>
          <a:bodyPr/>
          <a:lstStyle/>
          <a:p>
            <a:r>
              <a:rPr lang="en-US" altLang="en-US" smtClean="0"/>
              <a:t>Pivot Table &amp; Pivot Chart</a:t>
            </a:r>
          </a:p>
        </p:txBody>
      </p:sp>
      <p:sp>
        <p:nvSpPr>
          <p:cNvPr id="1433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Connect source data from another workbook</a:t>
            </a:r>
          </a:p>
          <a:p>
            <a:r>
              <a:rPr lang="en-US" altLang="en-US" smtClean="0"/>
              <a:t>Create Pivot Table from wizard</a:t>
            </a:r>
          </a:p>
          <a:p>
            <a:r>
              <a:rPr lang="en-US" altLang="en-US" smtClean="0"/>
              <a:t>Create Pivot Chart from wizard</a:t>
            </a:r>
          </a:p>
          <a:p>
            <a:r>
              <a:rPr lang="en-US" altLang="en-US" smtClean="0"/>
              <a:t>Group and Filter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Connect From Another Workbook  - Demo</a:t>
            </a:r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981200"/>
            <a:ext cx="6629400" cy="4038600"/>
          </a:xfrm>
          <a:noFill/>
          <a:extLst>
            <a:ext uri="{91240B29-F687-4F45-9708-019B960494DF}">
              <a14:hiddenLine xmlns:a14="http://schemas.microsoft.com/office/drawing/2010/main" w="50800" cap="flat" cmpd="sng" algn="ctr">
                <a:solidFill>
                  <a:schemeClr val="tx2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1447800" y="3200400"/>
            <a:ext cx="6172200" cy="990600"/>
          </a:xfrm>
          <a:prstGeom prst="rect">
            <a:avLst/>
          </a:prstGeom>
          <a:noFill/>
          <a:ln w="508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FontTx/>
              <a:buNone/>
            </a:pPr>
            <a:endParaRPr lang="en-US" altLang="en-US"/>
          </a:p>
        </p:txBody>
      </p:sp>
      <p:sp>
        <p:nvSpPr>
          <p:cNvPr id="15365" name="Rounded Rectangle 4"/>
          <p:cNvSpPr>
            <a:spLocks noChangeArrowheads="1"/>
          </p:cNvSpPr>
          <p:nvPr/>
        </p:nvSpPr>
        <p:spPr bwMode="auto">
          <a:xfrm>
            <a:off x="4495800" y="3429000"/>
            <a:ext cx="2895600" cy="609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50800" algn="ctr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en-US"/>
              <a:t>SALES.XLSX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Pivot Chart  - Demo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Create a Pivot Chart from an existing Pivot Table.</a:t>
            </a:r>
          </a:p>
          <a:p>
            <a:r>
              <a:rPr lang="en-US" altLang="en-US" smtClean="0"/>
              <a:t>You may create multiple Tables with Charts for different purposes.</a:t>
            </a:r>
          </a:p>
          <a:p>
            <a:r>
              <a:rPr lang="en-US" altLang="en-US" smtClean="0"/>
              <a:t>Filter and Sorting may apply to both Table and Chart.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Dashboard - Demo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914400" y="2286000"/>
            <a:ext cx="7543800" cy="3886200"/>
          </a:xfrm>
        </p:spPr>
        <p:txBody>
          <a:bodyPr/>
          <a:lstStyle/>
          <a:p>
            <a:r>
              <a:rPr lang="en-US" altLang="en-US" smtClean="0"/>
              <a:t>You may copy multiple Pivot Charts to a new worksheet to create a simple Dashboard.</a:t>
            </a:r>
          </a:p>
          <a:p>
            <a:r>
              <a:rPr lang="en-US" altLang="en-US" smtClean="0"/>
              <a:t>Slicer</a:t>
            </a:r>
          </a:p>
          <a:p>
            <a:pPr lvl="1"/>
            <a:r>
              <a:rPr lang="en-US" altLang="en-US" smtClean="0"/>
              <a:t>It is used to filter data interactively.</a:t>
            </a:r>
          </a:p>
          <a:p>
            <a:pPr lvl="1"/>
            <a:r>
              <a:rPr lang="en-US" altLang="en-US" smtClean="0"/>
              <a:t>Multiple Slicers can work together to show different scenarios.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How to Create a Slicer - Demo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Create a Slicer from the Insert Slicer function.</a:t>
            </a:r>
          </a:p>
          <a:p>
            <a:r>
              <a:rPr lang="en-US" altLang="en-US" smtClean="0"/>
              <a:t>Use the Top 10 function to eliminate small items.</a:t>
            </a:r>
          </a:p>
          <a:p>
            <a:r>
              <a:rPr lang="en-US" altLang="en-US" smtClean="0"/>
              <a:t>Revise cell properties for a more colorful presentation.</a:t>
            </a:r>
          </a:p>
          <a:p>
            <a:r>
              <a:rPr lang="en-US" altLang="en-US" smtClean="0"/>
              <a:t>Connect all Pivot Table sources to the Slicer. </a:t>
            </a:r>
          </a:p>
          <a:p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Connect All Pivot Tables to the Slicer</a:t>
            </a:r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2667000"/>
            <a:ext cx="5314950" cy="3352800"/>
          </a:xfrm>
          <a:noFill/>
          <a:extLst>
            <a:ext uri="{91240B29-F687-4F45-9708-019B960494DF}">
              <a14:hiddenLine xmlns:a14="http://schemas.microsoft.com/office/drawing/2010/main" w="50800" cap="flat" cmpd="sng" algn="ctr">
                <a:solidFill>
                  <a:schemeClr val="tx2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Q &amp; 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smtClean="0">
                <a:ea typeface="PMingLiU" pitchFamily="18" charset="-120"/>
              </a:rPr>
              <a:t>The Challenges of Analyzing Elliott Data in Excel</a:t>
            </a:r>
          </a:p>
        </p:txBody>
      </p:sp>
      <p:sp>
        <p:nvSpPr>
          <p:cNvPr id="430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Large number of records in the database</a:t>
            </a:r>
          </a:p>
          <a:p>
            <a:pPr eaLnBrk="1" hangingPunct="1"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Retrieving large amounts of data is time consuming</a:t>
            </a:r>
          </a:p>
          <a:p>
            <a:pPr eaLnBrk="1" hangingPunct="1"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Multiple tables are linked together</a:t>
            </a:r>
          </a:p>
          <a:p>
            <a:pPr eaLnBrk="1" hangingPunct="1"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Multiple users refresh data at the same time</a:t>
            </a:r>
          </a:p>
          <a:p>
            <a:pPr eaLnBrk="1" hangingPunct="1">
              <a:defRPr/>
            </a:pPr>
            <a:endParaRPr lang="en-US" altLang="zh-TW" dirty="0" smtClean="0">
              <a:effectLst>
                <a:outerShdw blurRad="38100" dist="38100" dir="2700000" algn="tl">
                  <a:srgbClr val="000000"/>
                </a:outerShdw>
              </a:effectLst>
              <a:ea typeface="PMingLiU" pitchFamily="18" charset="-120"/>
            </a:endParaRPr>
          </a:p>
          <a:p>
            <a:pPr eaLnBrk="1" hangingPunct="1">
              <a:defRPr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smtClean="0">
                <a:ea typeface="PMingLiU" pitchFamily="18" charset="-120"/>
              </a:rPr>
              <a:t>Strategy</a:t>
            </a:r>
          </a:p>
        </p:txBody>
      </p:sp>
      <p:sp>
        <p:nvSpPr>
          <p:cNvPr id="430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80772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Retrieve large amounts of data from Elliott as a data pool</a:t>
            </a:r>
          </a:p>
          <a:p>
            <a:pPr eaLnBrk="1" hangingPunct="1"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VLOOKUP is better than table links in some scenarios </a:t>
            </a:r>
          </a:p>
          <a:p>
            <a:pPr eaLnBrk="1" hangingPunct="1"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Use Pivot Table and Pivot Chart</a:t>
            </a:r>
          </a:p>
          <a:p>
            <a:pPr eaLnBrk="1" hangingPunct="1"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Simple Dashboard concepts</a:t>
            </a:r>
          </a:p>
          <a:p>
            <a:pPr eaLnBrk="1" hangingPunct="1">
              <a:defRPr/>
            </a:pPr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609600"/>
            <a:ext cx="80772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Example of Large Data Handling</a:t>
            </a: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2667000" y="3657600"/>
            <a:ext cx="4876800" cy="762000"/>
          </a:xfrm>
          <a:prstGeom prst="rect">
            <a:avLst/>
          </a:prstGeom>
          <a:solidFill>
            <a:schemeClr val="accent1"/>
          </a:solidFill>
          <a:ln w="50800" algn="ctr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en-US" sz="3600"/>
              <a:t>Sales History Trx</a:t>
            </a:r>
          </a:p>
        </p:txBody>
      </p:sp>
      <p:sp>
        <p:nvSpPr>
          <p:cNvPr id="6148" name="Oval 2"/>
          <p:cNvSpPr>
            <a:spLocks noChangeArrowheads="1"/>
          </p:cNvSpPr>
          <p:nvPr/>
        </p:nvSpPr>
        <p:spPr bwMode="auto">
          <a:xfrm>
            <a:off x="1066800" y="1981200"/>
            <a:ext cx="2667000" cy="990600"/>
          </a:xfrm>
          <a:prstGeom prst="ellipse">
            <a:avLst/>
          </a:prstGeom>
          <a:solidFill>
            <a:schemeClr val="accent1"/>
          </a:solidFill>
          <a:ln w="50800" algn="ctr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en-US"/>
              <a:t>Customer</a:t>
            </a:r>
          </a:p>
        </p:txBody>
      </p:sp>
      <p:sp>
        <p:nvSpPr>
          <p:cNvPr id="6149" name="Oval 3"/>
          <p:cNvSpPr>
            <a:spLocks noChangeArrowheads="1"/>
          </p:cNvSpPr>
          <p:nvPr/>
        </p:nvSpPr>
        <p:spPr bwMode="auto">
          <a:xfrm>
            <a:off x="3994150" y="2057400"/>
            <a:ext cx="2362200" cy="914400"/>
          </a:xfrm>
          <a:prstGeom prst="ellipse">
            <a:avLst/>
          </a:prstGeom>
          <a:solidFill>
            <a:schemeClr val="accent1"/>
          </a:solidFill>
          <a:ln w="50800" algn="ctr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en-US"/>
              <a:t>Item</a:t>
            </a:r>
          </a:p>
        </p:txBody>
      </p:sp>
      <p:sp>
        <p:nvSpPr>
          <p:cNvPr id="6150" name="Oval 4"/>
          <p:cNvSpPr>
            <a:spLocks noChangeArrowheads="1"/>
          </p:cNvSpPr>
          <p:nvPr/>
        </p:nvSpPr>
        <p:spPr bwMode="auto">
          <a:xfrm>
            <a:off x="6629400" y="1981200"/>
            <a:ext cx="2286000" cy="1143000"/>
          </a:xfrm>
          <a:prstGeom prst="ellipse">
            <a:avLst/>
          </a:prstGeom>
          <a:solidFill>
            <a:schemeClr val="accent1"/>
          </a:solidFill>
          <a:ln w="50800" algn="ctr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en-US"/>
              <a:t>Invoice Header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2730500" y="5334000"/>
            <a:ext cx="4889500" cy="1066800"/>
          </a:xfrm>
          <a:prstGeom prst="roundRect">
            <a:avLst/>
          </a:prstGeom>
          <a:ln>
            <a:headEnd type="none" w="med" len="med"/>
            <a:tailEnd type="triangle" w="med" len="med"/>
          </a:ln>
          <a:ex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FontTx/>
              <a:buNone/>
              <a:defRPr/>
            </a:pPr>
            <a:r>
              <a:rPr lang="en-US" sz="36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Pivot Table &amp; Chart</a:t>
            </a:r>
          </a:p>
        </p:txBody>
      </p:sp>
      <p:cxnSp>
        <p:nvCxnSpPr>
          <p:cNvPr id="6154" name="Straight Arrow Connector 7"/>
          <p:cNvCxnSpPr>
            <a:cxnSpLocks noChangeShapeType="1"/>
          </p:cNvCxnSpPr>
          <p:nvPr/>
        </p:nvCxnSpPr>
        <p:spPr bwMode="auto">
          <a:xfrm>
            <a:off x="5187950" y="4419600"/>
            <a:ext cx="25400" cy="914400"/>
          </a:xfrm>
          <a:prstGeom prst="straightConnector1">
            <a:avLst/>
          </a:prstGeom>
          <a:noFill/>
          <a:ln w="50800" algn="ctr">
            <a:solidFill>
              <a:schemeClr val="tx2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55" name="Straight Connector 20"/>
          <p:cNvCxnSpPr>
            <a:cxnSpLocks noChangeShapeType="1"/>
            <a:stCxn id="6148" idx="5"/>
          </p:cNvCxnSpPr>
          <p:nvPr/>
        </p:nvCxnSpPr>
        <p:spPr bwMode="auto">
          <a:xfrm>
            <a:off x="3343275" y="2827338"/>
            <a:ext cx="1533525" cy="754062"/>
          </a:xfrm>
          <a:prstGeom prst="line">
            <a:avLst/>
          </a:prstGeom>
          <a:noFill/>
          <a:ln w="50800" algn="ctr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56" name="Straight Connector 23"/>
          <p:cNvCxnSpPr>
            <a:cxnSpLocks noChangeShapeType="1"/>
            <a:stCxn id="6149" idx="4"/>
          </p:cNvCxnSpPr>
          <p:nvPr/>
        </p:nvCxnSpPr>
        <p:spPr bwMode="auto">
          <a:xfrm>
            <a:off x="5175250" y="2971800"/>
            <a:ext cx="0" cy="685800"/>
          </a:xfrm>
          <a:prstGeom prst="line">
            <a:avLst/>
          </a:prstGeom>
          <a:noFill/>
          <a:ln w="50800" algn="ctr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57" name="Straight Connector 26"/>
          <p:cNvCxnSpPr>
            <a:cxnSpLocks noChangeShapeType="1"/>
          </p:cNvCxnSpPr>
          <p:nvPr/>
        </p:nvCxnSpPr>
        <p:spPr bwMode="auto">
          <a:xfrm>
            <a:off x="8153400" y="3886200"/>
            <a:ext cx="0" cy="0"/>
          </a:xfrm>
          <a:prstGeom prst="line">
            <a:avLst/>
          </a:prstGeom>
          <a:noFill/>
          <a:ln w="50800" algn="ctr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58" name="Straight Connector 29"/>
          <p:cNvCxnSpPr>
            <a:cxnSpLocks noChangeShapeType="1"/>
            <a:stCxn id="6150" idx="3"/>
          </p:cNvCxnSpPr>
          <p:nvPr/>
        </p:nvCxnSpPr>
        <p:spPr bwMode="auto">
          <a:xfrm flipH="1">
            <a:off x="5486400" y="2957513"/>
            <a:ext cx="1477963" cy="623887"/>
          </a:xfrm>
          <a:prstGeom prst="line">
            <a:avLst/>
          </a:prstGeom>
          <a:noFill/>
          <a:ln w="50800" algn="ctr">
            <a:solidFill>
              <a:schemeClr val="tx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Retrieve Data from Database 	</a:t>
            </a:r>
          </a:p>
        </p:txBody>
      </p:sp>
      <p:sp>
        <p:nvSpPr>
          <p:cNvPr id="400433" name="Rectangle 49"/>
          <p:cNvSpPr>
            <a:spLocks noGrp="1" noChangeArrowheads="1"/>
          </p:cNvSpPr>
          <p:nvPr>
            <p:ph type="body" idx="1"/>
          </p:nvPr>
        </p:nvSpPr>
        <p:spPr>
          <a:xfrm>
            <a:off x="914400" y="1905000"/>
            <a:ext cx="77724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TW" sz="26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Create a database from related files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TW" sz="26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Main Table -- CPHSTTRX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TW" sz="26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Supporting Tables -- ARCUSFIL, IMITMFIL,    				       and CPINVHDR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TW" sz="26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VLOOKUP Customer Type from ARCUSFIL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TW" sz="26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VLOOKUP PROD-CAT from IMITMFIL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TW" sz="2600" dirty="0" smtClean="0">
                <a:effectLst>
                  <a:outerShdw blurRad="38100" dist="38100" dir="2700000" algn="tl">
                    <a:srgbClr val="000000"/>
                  </a:outerShdw>
                </a:effectLst>
                <a:ea typeface="PMingLiU" pitchFamily="18" charset="-120"/>
              </a:rPr>
              <a:t>VLOOKUP SHIP-TO-ST from CPINVHDR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696200" cy="1143000"/>
          </a:xfrm>
        </p:spPr>
        <p:txBody>
          <a:bodyPr/>
          <a:lstStyle/>
          <a:p>
            <a:r>
              <a:rPr lang="en-US" altLang="en-US" smtClean="0"/>
              <a:t>VLOOKUP Example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8001000" cy="3733800"/>
          </a:xfrm>
        </p:spPr>
        <p:txBody>
          <a:bodyPr/>
          <a:lstStyle/>
          <a:p>
            <a:r>
              <a:rPr lang="en-US" altLang="en-US" smtClean="0"/>
              <a:t>=VLOOKUP(B2,'P:\2018\[CUST.XLSX]Sheet1'!$A$2:$Z$10000,2,0)</a:t>
            </a:r>
          </a:p>
          <a:p>
            <a:r>
              <a:rPr lang="en-US" altLang="en-US" smtClean="0"/>
              <a:t>=VLOOKUP(D2,'P:\2018\[ITEM.XLSX]Sheet1'!$A$2:$Z$5000,13,0)</a:t>
            </a:r>
          </a:p>
          <a:p>
            <a:r>
              <a:rPr lang="en-US" altLang="en-US" smtClean="0"/>
              <a:t>=VLOOKUP(C2,'P:\2018\[INVHDR.XLSX]Sheet1'!$A$2:$Z$70000,7,0)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Building A Data Pool - Demo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Spreadsheet – Retrieve data from CPHSTTRX</a:t>
            </a:r>
          </a:p>
          <a:p>
            <a:r>
              <a:rPr lang="en-US" altLang="en-US" smtClean="0"/>
              <a:t>Link into the spreadsheet Customer, Item and Invoice Header tables.</a:t>
            </a:r>
          </a:p>
          <a:p>
            <a:r>
              <a:rPr lang="en-US" altLang="en-US" smtClean="0"/>
              <a:t>Link by VLOOKUP individually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Elliott Date in Excel Query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Elliott date format: YYYYMMDD</a:t>
            </a:r>
          </a:p>
          <a:p>
            <a:r>
              <a:rPr lang="en-US" altLang="en-US" smtClean="0"/>
              <a:t>Convert date format from	 YYYYMMDD to MM/DD/YYYY</a:t>
            </a:r>
          </a:p>
          <a:p>
            <a:r>
              <a:rPr lang="en-US" altLang="en-US" smtClean="0"/>
              <a:t>Some dates are not in the correct format of MM/DD/YYYY</a:t>
            </a:r>
          </a:p>
          <a:p>
            <a:r>
              <a:rPr lang="en-US" altLang="en-US" smtClean="0"/>
              <a:t>If the date is text Excel will not allow to Group</a:t>
            </a:r>
          </a:p>
          <a:p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543800" cy="2438400"/>
          </a:xfrm>
        </p:spPr>
        <p:txBody>
          <a:bodyPr/>
          <a:lstStyle/>
          <a:p>
            <a:r>
              <a:rPr lang="en-US" altLang="en-US" smtClean="0"/>
              <a:t/>
            </a:r>
            <a:br>
              <a:rPr lang="en-US" altLang="en-US" smtClean="0"/>
            </a:br>
            <a:r>
              <a:rPr lang="en-US" altLang="en-US" smtClean="0"/>
              <a:t>Correct date conversion</a:t>
            </a:r>
            <a:br>
              <a:rPr lang="en-US" altLang="en-US" smtClean="0"/>
            </a:br>
            <a:r>
              <a:rPr lang="en-US" altLang="en-US" smtClean="0"/>
              <a:t>=DATE(year, month, day) from YYYYMMDD to MM/DD/YYYY</a:t>
            </a:r>
            <a:br>
              <a:rPr lang="en-US" altLang="en-US" smtClean="0"/>
            </a:br>
            <a:endParaRPr lang="en-US" altLang="en-US" smtClean="0"/>
          </a:p>
        </p:txBody>
      </p:sp>
      <p:sp>
        <p:nvSpPr>
          <p:cNvPr id="13" name="Oval 12"/>
          <p:cNvSpPr/>
          <p:nvPr/>
        </p:nvSpPr>
        <p:spPr bwMode="auto">
          <a:xfrm>
            <a:off x="1371600" y="4038600"/>
            <a:ext cx="13716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268" name="Rectangle 13"/>
          <p:cNvSpPr>
            <a:spLocks noChangeArrowheads="1"/>
          </p:cNvSpPr>
          <p:nvPr/>
        </p:nvSpPr>
        <p:spPr bwMode="auto">
          <a:xfrm>
            <a:off x="5638800" y="4114800"/>
            <a:ext cx="1981200" cy="304800"/>
          </a:xfrm>
          <a:prstGeom prst="rect">
            <a:avLst/>
          </a:prstGeom>
          <a:noFill/>
          <a:ln w="508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</a:pPr>
            <a:endParaRPr lang="en-US" altLang="en-US"/>
          </a:p>
        </p:txBody>
      </p:sp>
      <p:pic>
        <p:nvPicPr>
          <p:cNvPr id="11269" name="Picture 4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58900" y="2311400"/>
            <a:ext cx="6662738" cy="4318000"/>
          </a:xfrm>
          <a:noFill/>
          <a:extLst>
            <a:ext uri="{91240B29-F687-4F45-9708-019B960494DF}">
              <a14:hiddenLine xmlns:a14="http://schemas.microsoft.com/office/drawing/2010/main" w="50800" cap="flat" cmpd="sng" algn="ctr">
                <a:solidFill>
                  <a:schemeClr val="tx2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1270" name="Rectangle 17"/>
          <p:cNvSpPr>
            <a:spLocks noChangeArrowheads="1"/>
          </p:cNvSpPr>
          <p:nvPr/>
        </p:nvSpPr>
        <p:spPr bwMode="auto">
          <a:xfrm>
            <a:off x="3073400" y="2438400"/>
            <a:ext cx="3937000" cy="381000"/>
          </a:xfrm>
          <a:prstGeom prst="rect">
            <a:avLst/>
          </a:prstGeom>
          <a:noFill/>
          <a:ln w="50800" algn="ctr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</a:pPr>
            <a:endParaRPr lang="en-US" altLang="en-US"/>
          </a:p>
        </p:txBody>
      </p:sp>
      <p:sp>
        <p:nvSpPr>
          <p:cNvPr id="11271" name="Rectangle 19"/>
          <p:cNvSpPr>
            <a:spLocks noChangeArrowheads="1"/>
          </p:cNvSpPr>
          <p:nvPr/>
        </p:nvSpPr>
        <p:spPr bwMode="auto">
          <a:xfrm>
            <a:off x="1828800" y="3429000"/>
            <a:ext cx="1143000" cy="381000"/>
          </a:xfrm>
          <a:prstGeom prst="rect">
            <a:avLst/>
          </a:prstGeom>
          <a:noFill/>
          <a:ln w="508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</a:pPr>
            <a:endParaRPr lang="en-US" altLang="en-US"/>
          </a:p>
        </p:txBody>
      </p:sp>
      <p:sp>
        <p:nvSpPr>
          <p:cNvPr id="11272" name="Rectangle 20"/>
          <p:cNvSpPr>
            <a:spLocks noChangeArrowheads="1"/>
          </p:cNvSpPr>
          <p:nvPr/>
        </p:nvSpPr>
        <p:spPr bwMode="auto">
          <a:xfrm>
            <a:off x="5791200" y="3429000"/>
            <a:ext cx="1905000" cy="381000"/>
          </a:xfrm>
          <a:prstGeom prst="rect">
            <a:avLst/>
          </a:prstGeom>
          <a:noFill/>
          <a:ln w="50800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l" eaLnBrk="0" hangingPunct="0">
              <a:spcBef>
                <a:spcPct val="60000"/>
              </a:spcBef>
              <a:buClr>
                <a:schemeClr val="tx1"/>
              </a:buClr>
              <a:defRPr sz="30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40000"/>
              </a:spcBef>
              <a:buClr>
                <a:schemeClr val="tx1"/>
              </a:buClr>
              <a:buChar char="–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lnSpc>
                <a:spcPct val="95000"/>
              </a:lnSpc>
              <a:spcBef>
                <a:spcPct val="35000"/>
              </a:spcBef>
              <a:buClr>
                <a:schemeClr val="tx1"/>
              </a:buClr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lnSpc>
                <a:spcPct val="75000"/>
              </a:lnSpc>
              <a:spcBef>
                <a:spcPct val="30000"/>
              </a:spcBef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Char char="»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Tx/>
            </a:pP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roducing A Speaker">
  <a:themeElements>
    <a:clrScheme name="Introducing A Speaker 1">
      <a:dk1>
        <a:srgbClr val="F1B60F"/>
      </a:dk1>
      <a:lt1>
        <a:srgbClr val="FFFFFF"/>
      </a:lt1>
      <a:dk2>
        <a:srgbClr val="115606"/>
      </a:dk2>
      <a:lt2>
        <a:srgbClr val="F1B60F"/>
      </a:lt2>
      <a:accent1>
        <a:srgbClr val="CC9900"/>
      </a:accent1>
      <a:accent2>
        <a:srgbClr val="000000"/>
      </a:accent2>
      <a:accent3>
        <a:srgbClr val="AAB4AA"/>
      </a:accent3>
      <a:accent4>
        <a:srgbClr val="DADADA"/>
      </a:accent4>
      <a:accent5>
        <a:srgbClr val="E2CAAA"/>
      </a:accent5>
      <a:accent6>
        <a:srgbClr val="000000"/>
      </a:accent6>
      <a:hlink>
        <a:srgbClr val="FF6600"/>
      </a:hlink>
      <a:folHlink>
        <a:srgbClr val="DC5900"/>
      </a:folHlink>
    </a:clrScheme>
    <a:fontScheme name="Introducing A Speak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chemeClr val="tx2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0800" cap="flat" cmpd="sng" algn="ctr">
          <a:solidFill>
            <a:schemeClr val="tx2"/>
          </a:solidFill>
          <a:prstDash val="solid"/>
          <a:round/>
          <a:headEnd type="non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US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Introducing A Speaker 1">
        <a:dk1>
          <a:srgbClr val="F1B60F"/>
        </a:dk1>
        <a:lt1>
          <a:srgbClr val="FFFFFF"/>
        </a:lt1>
        <a:dk2>
          <a:srgbClr val="115606"/>
        </a:dk2>
        <a:lt2>
          <a:srgbClr val="F1B60F"/>
        </a:lt2>
        <a:accent1>
          <a:srgbClr val="CC9900"/>
        </a:accent1>
        <a:accent2>
          <a:srgbClr val="000000"/>
        </a:accent2>
        <a:accent3>
          <a:srgbClr val="AAB4AA"/>
        </a:accent3>
        <a:accent4>
          <a:srgbClr val="DADADA"/>
        </a:accent4>
        <a:accent5>
          <a:srgbClr val="E2CAAA"/>
        </a:accent5>
        <a:accent6>
          <a:srgbClr val="000000"/>
        </a:accent6>
        <a:hlink>
          <a:srgbClr val="FF6600"/>
        </a:hlink>
        <a:folHlink>
          <a:srgbClr val="DC5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roducing A Speaker 2">
        <a:dk1>
          <a:srgbClr val="FF9900"/>
        </a:dk1>
        <a:lt1>
          <a:srgbClr val="FFFFFF"/>
        </a:lt1>
        <a:dk2>
          <a:srgbClr val="4DC024"/>
        </a:dk2>
        <a:lt2>
          <a:srgbClr val="FFFFFF"/>
        </a:lt2>
        <a:accent1>
          <a:srgbClr val="FF6600"/>
        </a:accent1>
        <a:accent2>
          <a:srgbClr val="24864C"/>
        </a:accent2>
        <a:accent3>
          <a:srgbClr val="B2DCAC"/>
        </a:accent3>
        <a:accent4>
          <a:srgbClr val="DADADA"/>
        </a:accent4>
        <a:accent5>
          <a:srgbClr val="FFB8AA"/>
        </a:accent5>
        <a:accent6>
          <a:srgbClr val="207944"/>
        </a:accent6>
        <a:hlink>
          <a:srgbClr val="4D4D4D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roducing A Speaker 3">
        <a:dk1>
          <a:srgbClr val="777777"/>
        </a:dk1>
        <a:lt1>
          <a:srgbClr val="FFFFFF"/>
        </a:lt1>
        <a:dk2>
          <a:srgbClr val="727272"/>
        </a:dk2>
        <a:lt2>
          <a:srgbClr val="FFFFFF"/>
        </a:lt2>
        <a:accent1>
          <a:srgbClr val="808080"/>
        </a:accent1>
        <a:accent2>
          <a:srgbClr val="555555"/>
        </a:accent2>
        <a:accent3>
          <a:srgbClr val="BCBCBC"/>
        </a:accent3>
        <a:accent4>
          <a:srgbClr val="DADADA"/>
        </a:accent4>
        <a:accent5>
          <a:srgbClr val="C0C0C0"/>
        </a:accent5>
        <a:accent6>
          <a:srgbClr val="4C4C4C"/>
        </a:accent6>
        <a:hlink>
          <a:srgbClr val="969696"/>
        </a:hlink>
        <a:folHlink>
          <a:srgbClr val="4D4D4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Office\Templates\1033\Introducing A Speaker.pot</Template>
  <TotalTime>0</TotalTime>
  <Words>398</Words>
  <Application>Microsoft Office PowerPoint</Application>
  <PresentationFormat>On-screen Show (4:3)</PresentationFormat>
  <Paragraphs>72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Introducing A Speaker</vt:lpstr>
      <vt:lpstr>Best Strategy Using Excel With Elliott Data </vt:lpstr>
      <vt:lpstr>The Challenges of Analyzing Elliott Data in Excel</vt:lpstr>
      <vt:lpstr>Strategy</vt:lpstr>
      <vt:lpstr>Example of Large Data Handling</vt:lpstr>
      <vt:lpstr>Retrieve Data from Database  </vt:lpstr>
      <vt:lpstr>VLOOKUP Example</vt:lpstr>
      <vt:lpstr>Building A Data Pool - Demo</vt:lpstr>
      <vt:lpstr>Elliott Date in Excel Query</vt:lpstr>
      <vt:lpstr> Correct date conversion =DATE(year, month, day) from YYYYMMDD to MM/DD/YYYY </vt:lpstr>
      <vt:lpstr>Incorrect date conversion =MM&amp;”/”&amp;DD&amp;”/”&amp;YYYY from YYYYMMDD to MM/DD/YYYY </vt:lpstr>
      <vt:lpstr>Month, Year Conversion from DD/MM/YYYY</vt:lpstr>
      <vt:lpstr>Pivot Table &amp; Pivot Chart</vt:lpstr>
      <vt:lpstr>Connect From Another Workbook  - Demo</vt:lpstr>
      <vt:lpstr>Pivot Chart  - Demo</vt:lpstr>
      <vt:lpstr>Dashboard - Demo</vt:lpstr>
      <vt:lpstr>How to Create a Slicer - Demo</vt:lpstr>
      <vt:lpstr>Connect All Pivot Tables to the Slicer</vt:lpstr>
      <vt:lpstr>Q &amp; 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2018-11-02T19:44:59Z</dcterms:created>
  <dcterms:modified xsi:type="dcterms:W3CDTF">2018-11-02T19:45:02Z</dcterms:modified>
</cp:coreProperties>
</file>